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8" r:id="rId1"/>
  </p:sldMasterIdLst>
  <p:handoutMasterIdLst>
    <p:handoutMasterId r:id="rId25"/>
  </p:handoutMasterIdLst>
  <p:sldIdLst>
    <p:sldId id="281" r:id="rId2"/>
    <p:sldId id="282" r:id="rId3"/>
    <p:sldId id="284" r:id="rId4"/>
    <p:sldId id="285" r:id="rId5"/>
    <p:sldId id="286" r:id="rId6"/>
    <p:sldId id="260" r:id="rId7"/>
    <p:sldId id="261" r:id="rId8"/>
    <p:sldId id="259" r:id="rId9"/>
    <p:sldId id="278" r:id="rId10"/>
    <p:sldId id="283" r:id="rId11"/>
    <p:sldId id="287" r:id="rId12"/>
    <p:sldId id="288" r:id="rId13"/>
    <p:sldId id="289" r:id="rId14"/>
    <p:sldId id="290" r:id="rId15"/>
    <p:sldId id="291" r:id="rId16"/>
    <p:sldId id="292" r:id="rId17"/>
    <p:sldId id="293" r:id="rId18"/>
    <p:sldId id="294" r:id="rId19"/>
    <p:sldId id="295" r:id="rId20"/>
    <p:sldId id="296" r:id="rId21"/>
    <p:sldId id="297" r:id="rId22"/>
    <p:sldId id="298" r:id="rId23"/>
    <p:sldId id="257" r:id="rId2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75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887" autoAdjust="0"/>
    <p:restoredTop sz="94660"/>
  </p:normalViewPr>
  <p:slideViewPr>
    <p:cSldViewPr snapToGrid="0" showGuides="1">
      <p:cViewPr varScale="1">
        <p:scale>
          <a:sx n="90" d="100"/>
          <a:sy n="90" d="100"/>
        </p:scale>
        <p:origin x="34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9" d="100"/>
          <a:sy n="69" d="100"/>
        </p:scale>
        <p:origin x="326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EUA-Dado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EUA-Dados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EUA-Dados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EUA-Dados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EUA-Dados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EUA-Dados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EUA-Dados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EUA-Dados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EUA-Dados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EUA-Dados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EUA-Dados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EUA-Dado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EUA-Dados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EUA-Dados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EUA-Dado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EUA-Dado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EUA-Dado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EUA-Dado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EUA-Dado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EUA-Dados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EUA-Dados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Total!$B$1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9C86-4738-A18F-9A5863D840D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Total!$D$3:$D$12</c:f>
              <c:strCache>
                <c:ptCount val="10"/>
                <c:pt idx="0">
                  <c:v>USA</c:v>
                </c:pt>
                <c:pt idx="1">
                  <c:v>Spain</c:v>
                </c:pt>
                <c:pt idx="2">
                  <c:v>United Kingdom</c:v>
                </c:pt>
                <c:pt idx="3">
                  <c:v>Germany</c:v>
                </c:pt>
                <c:pt idx="4">
                  <c:v>France</c:v>
                </c:pt>
                <c:pt idx="5">
                  <c:v>Canada</c:v>
                </c:pt>
                <c:pt idx="6">
                  <c:v>Portugal</c:v>
                </c:pt>
                <c:pt idx="7">
                  <c:v>Italy</c:v>
                </c:pt>
                <c:pt idx="8">
                  <c:v>Argentina</c:v>
                </c:pt>
                <c:pt idx="9">
                  <c:v>Russia</c:v>
                </c:pt>
              </c:strCache>
            </c:strRef>
          </c:cat>
          <c:val>
            <c:numRef>
              <c:f>Total!$B$3:$B$12</c:f>
              <c:numCache>
                <c:formatCode>General</c:formatCode>
                <c:ptCount val="10"/>
                <c:pt idx="0">
                  <c:v>1158</c:v>
                </c:pt>
                <c:pt idx="1">
                  <c:v>521</c:v>
                </c:pt>
                <c:pt idx="2">
                  <c:v>422</c:v>
                </c:pt>
                <c:pt idx="3">
                  <c:v>391</c:v>
                </c:pt>
                <c:pt idx="4">
                  <c:v>375</c:v>
                </c:pt>
                <c:pt idx="5">
                  <c:v>300</c:v>
                </c:pt>
                <c:pt idx="6">
                  <c:v>230</c:v>
                </c:pt>
                <c:pt idx="7">
                  <c:v>196</c:v>
                </c:pt>
                <c:pt idx="8">
                  <c:v>157</c:v>
                </c:pt>
                <c:pt idx="9">
                  <c:v>144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C86-4738-A18F-9A5863D840D3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65621392"/>
        <c:axId val="567567088"/>
      </c:barChart>
      <c:catAx>
        <c:axId val="5656213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67567088"/>
        <c:crosses val="autoZero"/>
        <c:auto val="1"/>
        <c:lblAlgn val="ctr"/>
        <c:lblOffset val="100"/>
        <c:noMultiLvlLbl val="0"/>
      </c:catAx>
      <c:valAx>
        <c:axId val="567567088"/>
        <c:scaling>
          <c:orientation val="minMax"/>
          <c:max val="1200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65621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49421296296296E-2"/>
          <c:y val="8.2935763888888875E-2"/>
          <c:w val="0.90598726851851852"/>
          <c:h val="0.7649586805555556"/>
        </c:manualLayout>
      </c:layout>
      <c:lineChart>
        <c:grouping val="standard"/>
        <c:varyColors val="0"/>
        <c:ser>
          <c:idx val="0"/>
          <c:order val="0"/>
          <c:tx>
            <c:strRef>
              <c:f>'Wake Forest'!$B$17</c:f>
              <c:strCache>
                <c:ptCount val="1"/>
                <c:pt idx="0">
                  <c:v># Records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'Wake Forest'!$D$19:$D$28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'Wake Forest'!$B$19:$B$28</c:f>
              <c:numCache>
                <c:formatCode>General</c:formatCode>
                <c:ptCount val="10"/>
                <c:pt idx="0">
                  <c:v>4</c:v>
                </c:pt>
                <c:pt idx="1">
                  <c:v>2</c:v>
                </c:pt>
                <c:pt idx="2">
                  <c:v>3</c:v>
                </c:pt>
                <c:pt idx="3">
                  <c:v>0</c:v>
                </c:pt>
                <c:pt idx="4">
                  <c:v>7</c:v>
                </c:pt>
                <c:pt idx="5">
                  <c:v>3</c:v>
                </c:pt>
                <c:pt idx="6">
                  <c:v>1</c:v>
                </c:pt>
                <c:pt idx="7">
                  <c:v>4</c:v>
                </c:pt>
                <c:pt idx="8">
                  <c:v>2</c:v>
                </c:pt>
                <c:pt idx="9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8EB-40F6-B3D0-2060EC75FB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'Wake Forest'!$G$17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'Wake Forest'!$I$18:$I$27</c:f>
              <c:strCache>
                <c:ptCount val="10"/>
                <c:pt idx="0">
                  <c:v>chemistry, analytical</c:v>
                </c:pt>
                <c:pt idx="1">
                  <c:v>spectroscopy</c:v>
                </c:pt>
                <c:pt idx="2">
                  <c:v>chemistry, multidisciplinary</c:v>
                </c:pt>
                <c:pt idx="3">
                  <c:v>biochemical research methods</c:v>
                </c:pt>
                <c:pt idx="4">
                  <c:v>food science &amp; technology</c:v>
                </c:pt>
                <c:pt idx="5">
                  <c:v>acoustics</c:v>
                </c:pt>
                <c:pt idx="6">
                  <c:v>agricultural economics &amp; policy</c:v>
                </c:pt>
                <c:pt idx="7">
                  <c:v>agricultural engineering</c:v>
                </c:pt>
                <c:pt idx="8">
                  <c:v>agriculture, dairy &amp; animal science</c:v>
                </c:pt>
                <c:pt idx="9">
                  <c:v>agriculture, multidisciplinary</c:v>
                </c:pt>
              </c:strCache>
            </c:strRef>
          </c:cat>
          <c:val>
            <c:numRef>
              <c:f>'Wake Forest'!$G$18:$G$22</c:f>
              <c:numCache>
                <c:formatCode>General</c:formatCode>
                <c:ptCount val="5"/>
                <c:pt idx="0">
                  <c:v>27</c:v>
                </c:pt>
                <c:pt idx="1">
                  <c:v>13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20-41FD-B195-F847FFB4262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'Wake Forest'!$L$17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'Wake Forest'!$N$18:$N$27</c:f>
              <c:strCache>
                <c:ptCount val="10"/>
                <c:pt idx="0">
                  <c:v>NOBREGA, JA</c:v>
                </c:pt>
                <c:pt idx="1">
                  <c:v>DONATI, GL</c:v>
                </c:pt>
                <c:pt idx="2">
                  <c:v>JONES, BT</c:v>
                </c:pt>
                <c:pt idx="3">
                  <c:v>CALLOWAY, CP</c:v>
                </c:pt>
                <c:pt idx="4">
                  <c:v>VIRGILIO, A</c:v>
                </c:pt>
                <c:pt idx="5">
                  <c:v>NETO, JAG</c:v>
                </c:pt>
                <c:pt idx="6">
                  <c:v>RUST, JA</c:v>
                </c:pt>
                <c:pt idx="7">
                  <c:v>SILVA, SG</c:v>
                </c:pt>
                <c:pt idx="8">
                  <c:v>AMAIS, RS</c:v>
                </c:pt>
                <c:pt idx="9">
                  <c:v>SANTOS, LN</c:v>
                </c:pt>
              </c:strCache>
            </c:strRef>
          </c:cat>
          <c:val>
            <c:numRef>
              <c:f>'Wake Forest'!$L$18:$L$27</c:f>
              <c:numCache>
                <c:formatCode>General</c:formatCode>
                <c:ptCount val="10"/>
                <c:pt idx="0">
                  <c:v>29</c:v>
                </c:pt>
                <c:pt idx="1">
                  <c:v>27</c:v>
                </c:pt>
                <c:pt idx="2">
                  <c:v>25</c:v>
                </c:pt>
                <c:pt idx="3">
                  <c:v>8</c:v>
                </c:pt>
                <c:pt idx="4">
                  <c:v>7</c:v>
                </c:pt>
                <c:pt idx="5">
                  <c:v>5</c:v>
                </c:pt>
                <c:pt idx="6">
                  <c:v>4</c:v>
                </c:pt>
                <c:pt idx="7">
                  <c:v>4</c:v>
                </c:pt>
                <c:pt idx="8">
                  <c:v>3</c:v>
                </c:pt>
                <c:pt idx="9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4A-43B9-BB61-29EC348066B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'Ohio State'!$B$17</c:f>
              <c:strCache>
                <c:ptCount val="1"/>
                <c:pt idx="0">
                  <c:v># Records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'Ohio State'!$D$19:$D$28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'Ohio State'!$B$19:$B$28</c:f>
              <c:numCache>
                <c:formatCode>General</c:formatCode>
                <c:ptCount val="10"/>
                <c:pt idx="0">
                  <c:v>3</c:v>
                </c:pt>
                <c:pt idx="1">
                  <c:v>3</c:v>
                </c:pt>
                <c:pt idx="2">
                  <c:v>7</c:v>
                </c:pt>
                <c:pt idx="3">
                  <c:v>8</c:v>
                </c:pt>
                <c:pt idx="4">
                  <c:v>0</c:v>
                </c:pt>
                <c:pt idx="5">
                  <c:v>2</c:v>
                </c:pt>
                <c:pt idx="6">
                  <c:v>1</c:v>
                </c:pt>
                <c:pt idx="7">
                  <c:v>0</c:v>
                </c:pt>
                <c:pt idx="8">
                  <c:v>0</c:v>
                </c:pt>
                <c:pt idx="9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2AE-4966-BCBC-01CDDAC3A2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'Ohio State'!$G$17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'Ohio State'!$I$18:$I$27</c:f>
              <c:strCache>
                <c:ptCount val="10"/>
                <c:pt idx="0">
                  <c:v>evolutionary biology</c:v>
                </c:pt>
                <c:pt idx="1">
                  <c:v>multidisciplinary sciences</c:v>
                </c:pt>
                <c:pt idx="2">
                  <c:v>biochemistry &amp; molecular biology</c:v>
                </c:pt>
                <c:pt idx="3">
                  <c:v>ecology</c:v>
                </c:pt>
                <c:pt idx="4">
                  <c:v>genetics &amp; heredity</c:v>
                </c:pt>
                <c:pt idx="5">
                  <c:v>materials science, multidisciplinary</c:v>
                </c:pt>
                <c:pt idx="6">
                  <c:v>chemistry, applied</c:v>
                </c:pt>
                <c:pt idx="7">
                  <c:v>chemistry, physical</c:v>
                </c:pt>
                <c:pt idx="8">
                  <c:v>computer science, theory &amp; methods</c:v>
                </c:pt>
                <c:pt idx="9">
                  <c:v>food science &amp; technology</c:v>
                </c:pt>
              </c:strCache>
            </c:strRef>
          </c:cat>
          <c:val>
            <c:numRef>
              <c:f>'Ohio State'!$G$18:$G$27</c:f>
              <c:numCache>
                <c:formatCode>General</c:formatCode>
                <c:ptCount val="10"/>
                <c:pt idx="0">
                  <c:v>5</c:v>
                </c:pt>
                <c:pt idx="1">
                  <c:v>5</c:v>
                </c:pt>
                <c:pt idx="2">
                  <c:v>4</c:v>
                </c:pt>
                <c:pt idx="3">
                  <c:v>4</c:v>
                </c:pt>
                <c:pt idx="4">
                  <c:v>4</c:v>
                </c:pt>
                <c:pt idx="5">
                  <c:v>3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8A-4335-97D2-D8AD96C5BD1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'Ohio State'!$L$17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'Ohio State'!$N$18:$N$27</c:f>
              <c:strCache>
                <c:ptCount val="10"/>
                <c:pt idx="0">
                  <c:v>FRANCISCO, MR</c:v>
                </c:pt>
                <c:pt idx="1">
                  <c:v>CARSTENS, BC</c:v>
                </c:pt>
                <c:pt idx="2">
                  <c:v>GIBBS, HL</c:v>
                </c:pt>
                <c:pt idx="3">
                  <c:v>MORAES, EM</c:v>
                </c:pt>
                <c:pt idx="4">
                  <c:v>PEREZ, MF</c:v>
                </c:pt>
                <c:pt idx="5">
                  <c:v>BONATELLI, IAS</c:v>
                </c:pt>
                <c:pt idx="6">
                  <c:v>COSTA, MC</c:v>
                </c:pt>
                <c:pt idx="7">
                  <c:v>DE CAMARGO, C</c:v>
                </c:pt>
                <c:pt idx="8">
                  <c:v>GALETTI, PM</c:v>
                </c:pt>
                <c:pt idx="9">
                  <c:v>SILVEIRA, LF</c:v>
                </c:pt>
              </c:strCache>
            </c:strRef>
          </c:cat>
          <c:val>
            <c:numRef>
              <c:f>'Ohio State'!$L$18:$L$27</c:f>
              <c:numCache>
                <c:formatCode>General</c:formatCode>
                <c:ptCount val="10"/>
                <c:pt idx="0">
                  <c:v>6</c:v>
                </c:pt>
                <c:pt idx="1">
                  <c:v>5</c:v>
                </c:pt>
                <c:pt idx="2">
                  <c:v>5</c:v>
                </c:pt>
                <c:pt idx="3">
                  <c:v>4</c:v>
                </c:pt>
                <c:pt idx="4">
                  <c:v>4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AC-4472-873D-271DE02A5A8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Florida!$B$17</c:f>
              <c:strCache>
                <c:ptCount val="1"/>
                <c:pt idx="0">
                  <c:v># Records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Florida!$D$19:$D$28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Florida!$B$19:$B$28</c:f>
              <c:numCache>
                <c:formatCode>General</c:formatCode>
                <c:ptCount val="10"/>
                <c:pt idx="0">
                  <c:v>4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3</c:v>
                </c:pt>
                <c:pt idx="5">
                  <c:v>0</c:v>
                </c:pt>
                <c:pt idx="6">
                  <c:v>3</c:v>
                </c:pt>
                <c:pt idx="7">
                  <c:v>2</c:v>
                </c:pt>
                <c:pt idx="8">
                  <c:v>1</c:v>
                </c:pt>
                <c:pt idx="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6CF-47D0-A868-858A3FA49C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  <c:max val="5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489387008"/>
        <c:crosses val="autoZero"/>
        <c:crossBetween val="between"/>
        <c:majorUnit val="1"/>
        <c:minorUnit val="0.5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Florida!$G$17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Florida!$I$18:$I$27</c:f>
              <c:strCache>
                <c:ptCount val="10"/>
                <c:pt idx="0">
                  <c:v>materials science, multidisciplinary</c:v>
                </c:pt>
                <c:pt idx="1">
                  <c:v>plant sciences</c:v>
                </c:pt>
                <c:pt idx="2">
                  <c:v>metallurgy &amp; metallurgical engineering</c:v>
                </c:pt>
                <c:pt idx="3">
                  <c:v>cell biology</c:v>
                </c:pt>
                <c:pt idx="4">
                  <c:v>chemistry, analytical</c:v>
                </c:pt>
                <c:pt idx="5">
                  <c:v>chemistry, multidisciplinary</c:v>
                </c:pt>
                <c:pt idx="6">
                  <c:v>ecology</c:v>
                </c:pt>
                <c:pt idx="7">
                  <c:v>engineering, biomedical</c:v>
                </c:pt>
                <c:pt idx="8">
                  <c:v>environmental sciences</c:v>
                </c:pt>
                <c:pt idx="9">
                  <c:v>genetics &amp; heredity</c:v>
                </c:pt>
              </c:strCache>
            </c:strRef>
          </c:cat>
          <c:val>
            <c:numRef>
              <c:f>Florida!$G$18:$G$27</c:f>
              <c:numCache>
                <c:formatCode>General</c:formatCode>
                <c:ptCount val="10"/>
                <c:pt idx="0">
                  <c:v>5</c:v>
                </c:pt>
                <c:pt idx="1">
                  <c:v>4</c:v>
                </c:pt>
                <c:pt idx="2">
                  <c:v>3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DB-4146-893E-73399F15F7F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Florida!$L$17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Florida!$N$18:$N$27</c:f>
              <c:strCache>
                <c:ptCount val="10"/>
                <c:pt idx="0">
                  <c:v>FREDERICK, PC</c:v>
                </c:pt>
                <c:pt idx="1">
                  <c:v>HENCH, LL</c:v>
                </c:pt>
                <c:pt idx="2">
                  <c:v>KIMINAMI, RHGA</c:v>
                </c:pt>
                <c:pt idx="3">
                  <c:v>MORELLI, MR</c:v>
                </c:pt>
                <c:pt idx="4">
                  <c:v>PEITL, O</c:v>
                </c:pt>
                <c:pt idx="5">
                  <c:v>ABELIOVICH, H</c:v>
                </c:pt>
                <c:pt idx="6">
                  <c:v>AGOSTINIS, P</c:v>
                </c:pt>
                <c:pt idx="7">
                  <c:v>ASKEW, DS</c:v>
                </c:pt>
                <c:pt idx="8">
                  <c:v>BABA, M</c:v>
                </c:pt>
                <c:pt idx="9">
                  <c:v>BAEHRECKE, EH</c:v>
                </c:pt>
              </c:strCache>
            </c:strRef>
          </c:cat>
          <c:val>
            <c:numRef>
              <c:f>Florida!$L$18:$L$27</c:f>
              <c:numCache>
                <c:formatCode>General</c:formatCode>
                <c:ptCount val="10"/>
                <c:pt idx="0">
                  <c:v>3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  <c:pt idx="4">
                  <c:v>3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63-4C7A-9037-86577A813E5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  <c:max val="4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33343568"/>
        <c:crosses val="autoZero"/>
        <c:crossBetween val="between"/>
        <c:majorUnit val="1"/>
        <c:minorUnit val="0.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Texas!$B$17</c:f>
              <c:strCache>
                <c:ptCount val="1"/>
                <c:pt idx="0">
                  <c:v># Records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Texas!$D$19:$D$28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Texas!$B$19:$B$28</c:f>
              <c:numCache>
                <c:formatCode>General</c:formatCode>
                <c:ptCount val="10"/>
                <c:pt idx="0">
                  <c:v>1</c:v>
                </c:pt>
                <c:pt idx="1">
                  <c:v>0</c:v>
                </c:pt>
                <c:pt idx="2">
                  <c:v>5</c:v>
                </c:pt>
                <c:pt idx="3">
                  <c:v>4</c:v>
                </c:pt>
                <c:pt idx="4">
                  <c:v>3</c:v>
                </c:pt>
                <c:pt idx="5">
                  <c:v>1</c:v>
                </c:pt>
                <c:pt idx="6">
                  <c:v>1</c:v>
                </c:pt>
                <c:pt idx="7">
                  <c:v>0</c:v>
                </c:pt>
                <c:pt idx="8">
                  <c:v>0</c:v>
                </c:pt>
                <c:pt idx="9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4CD-461A-98CF-13206E0AC6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Ano!$B$1</c:f>
              <c:strCache>
                <c:ptCount val="1"/>
                <c:pt idx="0">
                  <c:v># Records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numRef>
              <c:f>Ano!$D$3:$D$48</c:f>
              <c:numCache>
                <c:formatCode>General</c:formatCode>
                <c:ptCount val="46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  <c:pt idx="10">
                  <c:v>2008</c:v>
                </c:pt>
                <c:pt idx="11">
                  <c:v>2007</c:v>
                </c:pt>
                <c:pt idx="12">
                  <c:v>2006</c:v>
                </c:pt>
                <c:pt idx="13">
                  <c:v>2005</c:v>
                </c:pt>
                <c:pt idx="14">
                  <c:v>2004</c:v>
                </c:pt>
                <c:pt idx="15">
                  <c:v>2003</c:v>
                </c:pt>
                <c:pt idx="16">
                  <c:v>2002</c:v>
                </c:pt>
                <c:pt idx="17">
                  <c:v>2001</c:v>
                </c:pt>
                <c:pt idx="18">
                  <c:v>2000</c:v>
                </c:pt>
                <c:pt idx="19">
                  <c:v>1999</c:v>
                </c:pt>
                <c:pt idx="20">
                  <c:v>1998</c:v>
                </c:pt>
                <c:pt idx="21">
                  <c:v>1997</c:v>
                </c:pt>
                <c:pt idx="22">
                  <c:v>1996</c:v>
                </c:pt>
                <c:pt idx="23">
                  <c:v>1995</c:v>
                </c:pt>
                <c:pt idx="24">
                  <c:v>1994</c:v>
                </c:pt>
                <c:pt idx="25">
                  <c:v>1993</c:v>
                </c:pt>
                <c:pt idx="26">
                  <c:v>1992</c:v>
                </c:pt>
                <c:pt idx="27">
                  <c:v>1991</c:v>
                </c:pt>
                <c:pt idx="28">
                  <c:v>1990</c:v>
                </c:pt>
                <c:pt idx="29">
                  <c:v>1989</c:v>
                </c:pt>
                <c:pt idx="30">
                  <c:v>1988</c:v>
                </c:pt>
                <c:pt idx="31">
                  <c:v>1987</c:v>
                </c:pt>
                <c:pt idx="32">
                  <c:v>1986</c:v>
                </c:pt>
                <c:pt idx="33">
                  <c:v>1985</c:v>
                </c:pt>
                <c:pt idx="34">
                  <c:v>1984</c:v>
                </c:pt>
                <c:pt idx="35">
                  <c:v>1983</c:v>
                </c:pt>
                <c:pt idx="36">
                  <c:v>1982</c:v>
                </c:pt>
                <c:pt idx="37">
                  <c:v>1981</c:v>
                </c:pt>
                <c:pt idx="38">
                  <c:v>1980</c:v>
                </c:pt>
                <c:pt idx="39">
                  <c:v>1979</c:v>
                </c:pt>
                <c:pt idx="40">
                  <c:v>1978</c:v>
                </c:pt>
                <c:pt idx="41">
                  <c:v>1977</c:v>
                </c:pt>
                <c:pt idx="42">
                  <c:v>1976</c:v>
                </c:pt>
                <c:pt idx="43">
                  <c:v>1975</c:v>
                </c:pt>
                <c:pt idx="44">
                  <c:v>1974</c:v>
                </c:pt>
                <c:pt idx="45">
                  <c:v>1973</c:v>
                </c:pt>
              </c:numCache>
            </c:numRef>
          </c:cat>
          <c:val>
            <c:numRef>
              <c:f>Ano!$B$3:$B$48</c:f>
              <c:numCache>
                <c:formatCode>General</c:formatCode>
                <c:ptCount val="46"/>
                <c:pt idx="0">
                  <c:v>138</c:v>
                </c:pt>
                <c:pt idx="1">
                  <c:v>123</c:v>
                </c:pt>
                <c:pt idx="2">
                  <c:v>122</c:v>
                </c:pt>
                <c:pt idx="3">
                  <c:v>110</c:v>
                </c:pt>
                <c:pt idx="4">
                  <c:v>89</c:v>
                </c:pt>
                <c:pt idx="5">
                  <c:v>79</c:v>
                </c:pt>
                <c:pt idx="6">
                  <c:v>49</c:v>
                </c:pt>
                <c:pt idx="7">
                  <c:v>46</c:v>
                </c:pt>
                <c:pt idx="8">
                  <c:v>39</c:v>
                </c:pt>
                <c:pt idx="9">
                  <c:v>41</c:v>
                </c:pt>
                <c:pt idx="10">
                  <c:v>32</c:v>
                </c:pt>
                <c:pt idx="11">
                  <c:v>20</c:v>
                </c:pt>
                <c:pt idx="12">
                  <c:v>12</c:v>
                </c:pt>
                <c:pt idx="13">
                  <c:v>20</c:v>
                </c:pt>
                <c:pt idx="14">
                  <c:v>25</c:v>
                </c:pt>
                <c:pt idx="15">
                  <c:v>20</c:v>
                </c:pt>
                <c:pt idx="16">
                  <c:v>19</c:v>
                </c:pt>
                <c:pt idx="17">
                  <c:v>16</c:v>
                </c:pt>
                <c:pt idx="18">
                  <c:v>23</c:v>
                </c:pt>
                <c:pt idx="19">
                  <c:v>23</c:v>
                </c:pt>
                <c:pt idx="20">
                  <c:v>17</c:v>
                </c:pt>
                <c:pt idx="21">
                  <c:v>11</c:v>
                </c:pt>
                <c:pt idx="22">
                  <c:v>9</c:v>
                </c:pt>
                <c:pt idx="23">
                  <c:v>10</c:v>
                </c:pt>
                <c:pt idx="24">
                  <c:v>8</c:v>
                </c:pt>
                <c:pt idx="25">
                  <c:v>9</c:v>
                </c:pt>
                <c:pt idx="26">
                  <c:v>7</c:v>
                </c:pt>
                <c:pt idx="27">
                  <c:v>4</c:v>
                </c:pt>
                <c:pt idx="28">
                  <c:v>3</c:v>
                </c:pt>
                <c:pt idx="29">
                  <c:v>3</c:v>
                </c:pt>
                <c:pt idx="30">
                  <c:v>6</c:v>
                </c:pt>
                <c:pt idx="31">
                  <c:v>2</c:v>
                </c:pt>
                <c:pt idx="32">
                  <c:v>2</c:v>
                </c:pt>
                <c:pt idx="33">
                  <c:v>6</c:v>
                </c:pt>
                <c:pt idx="34">
                  <c:v>3</c:v>
                </c:pt>
                <c:pt idx="35">
                  <c:v>2</c:v>
                </c:pt>
                <c:pt idx="36">
                  <c:v>4</c:v>
                </c:pt>
                <c:pt idx="37">
                  <c:v>2</c:v>
                </c:pt>
                <c:pt idx="38">
                  <c:v>1</c:v>
                </c:pt>
                <c:pt idx="39">
                  <c:v>1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1</c:v>
                </c:pt>
                <c:pt idx="44">
                  <c:v>0</c:v>
                </c:pt>
                <c:pt idx="45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B5B-48EC-B67F-95D5CDEBCC1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Texas!$G$17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Texas!$I$18:$I$27</c:f>
              <c:strCache>
                <c:ptCount val="10"/>
                <c:pt idx="0">
                  <c:v>crystallography</c:v>
                </c:pt>
                <c:pt idx="1">
                  <c:v>physics, applied</c:v>
                </c:pt>
                <c:pt idx="2">
                  <c:v>physics, condensed matter</c:v>
                </c:pt>
                <c:pt idx="3">
                  <c:v>engineering, electrical &amp; electronic</c:v>
                </c:pt>
                <c:pt idx="4">
                  <c:v>materials science, multidisciplinary</c:v>
                </c:pt>
                <c:pt idx="5">
                  <c:v>spectroscopy</c:v>
                </c:pt>
                <c:pt idx="6">
                  <c:v>cell biology</c:v>
                </c:pt>
                <c:pt idx="7">
                  <c:v>chemistry, multidisciplinary</c:v>
                </c:pt>
                <c:pt idx="8">
                  <c:v>materials science, ceramics</c:v>
                </c:pt>
                <c:pt idx="9">
                  <c:v>acoustics</c:v>
                </c:pt>
              </c:strCache>
            </c:strRef>
          </c:cat>
          <c:val>
            <c:numRef>
              <c:f>Texas!$G$18:$G$27</c:f>
              <c:numCache>
                <c:formatCode>General</c:formatCode>
                <c:ptCount val="10"/>
                <c:pt idx="0">
                  <c:v>14</c:v>
                </c:pt>
                <c:pt idx="1">
                  <c:v>9</c:v>
                </c:pt>
                <c:pt idx="2">
                  <c:v>7</c:v>
                </c:pt>
                <c:pt idx="3">
                  <c:v>4</c:v>
                </c:pt>
                <c:pt idx="4">
                  <c:v>3</c:v>
                </c:pt>
                <c:pt idx="5">
                  <c:v>3</c:v>
                </c:pt>
                <c:pt idx="6">
                  <c:v>2</c:v>
                </c:pt>
                <c:pt idx="7">
                  <c:v>2</c:v>
                </c:pt>
                <c:pt idx="8">
                  <c:v>1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C0-40CC-9DCE-448A5315E61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Texas!$L$17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Texas!$N$18:$N$27</c:f>
              <c:strCache>
                <c:ptCount val="10"/>
                <c:pt idx="0">
                  <c:v>TIEKINK, ERT</c:v>
                </c:pt>
                <c:pt idx="1">
                  <c:v>ZUKERMAN-SCHPECTOR, J</c:v>
                </c:pt>
                <c:pt idx="2">
                  <c:v>GARCIA, D</c:v>
                </c:pt>
                <c:pt idx="3">
                  <c:v>BHALLA, AS</c:v>
                </c:pt>
                <c:pt idx="4">
                  <c:v>EIRAS, JA</c:v>
                </c:pt>
                <c:pt idx="5">
                  <c:v>GUO, R</c:v>
                </c:pt>
                <c:pt idx="6">
                  <c:v>SANTOS, IA</c:v>
                </c:pt>
                <c:pt idx="7">
                  <c:v>COTICA, LF</c:v>
                </c:pt>
                <c:pt idx="8">
                  <c:v>FREITAS, VF</c:v>
                </c:pt>
                <c:pt idx="9">
                  <c:v>GUO, RY</c:v>
                </c:pt>
              </c:strCache>
            </c:strRef>
          </c:cat>
          <c:val>
            <c:numRef>
              <c:f>Texas!$L$18:$L$27</c:f>
              <c:numCache>
                <c:formatCode>General</c:formatCode>
                <c:ptCount val="10"/>
                <c:pt idx="0">
                  <c:v>14</c:v>
                </c:pt>
                <c:pt idx="1">
                  <c:v>14</c:v>
                </c:pt>
                <c:pt idx="2">
                  <c:v>11</c:v>
                </c:pt>
                <c:pt idx="3">
                  <c:v>9</c:v>
                </c:pt>
                <c:pt idx="4">
                  <c:v>8</c:v>
                </c:pt>
                <c:pt idx="5">
                  <c:v>6</c:v>
                </c:pt>
                <c:pt idx="6">
                  <c:v>6</c:v>
                </c:pt>
                <c:pt idx="7">
                  <c:v>5</c:v>
                </c:pt>
                <c:pt idx="8">
                  <c:v>5</c:v>
                </c:pt>
                <c:pt idx="9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41-4960-94F6-B556AB9E5A6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Área!$B$1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Área!$D$2:$D$11</c:f>
              <c:strCache>
                <c:ptCount val="10"/>
                <c:pt idx="0">
                  <c:v>materials science, multidisciplinary</c:v>
                </c:pt>
                <c:pt idx="1">
                  <c:v>physics, applied</c:v>
                </c:pt>
                <c:pt idx="2">
                  <c:v>physics, condensed matter</c:v>
                </c:pt>
                <c:pt idx="3">
                  <c:v>chemistry, analytical</c:v>
                </c:pt>
                <c:pt idx="4">
                  <c:v>chemistry, physical</c:v>
                </c:pt>
                <c:pt idx="5">
                  <c:v>biochemistry &amp; molecular biology</c:v>
                </c:pt>
                <c:pt idx="6">
                  <c:v>genetics &amp; heredity</c:v>
                </c:pt>
                <c:pt idx="7">
                  <c:v>mathematics</c:v>
                </c:pt>
                <c:pt idx="8">
                  <c:v>ecology</c:v>
                </c:pt>
                <c:pt idx="9">
                  <c:v>multidisciplinary sciences</c:v>
                </c:pt>
              </c:strCache>
            </c:strRef>
          </c:cat>
          <c:val>
            <c:numRef>
              <c:f>Área!$B$2:$B$11</c:f>
              <c:numCache>
                <c:formatCode>General</c:formatCode>
                <c:ptCount val="10"/>
                <c:pt idx="0">
                  <c:v>134</c:v>
                </c:pt>
                <c:pt idx="1">
                  <c:v>102</c:v>
                </c:pt>
                <c:pt idx="2">
                  <c:v>86</c:v>
                </c:pt>
                <c:pt idx="3">
                  <c:v>70</c:v>
                </c:pt>
                <c:pt idx="4">
                  <c:v>64</c:v>
                </c:pt>
                <c:pt idx="5">
                  <c:v>59</c:v>
                </c:pt>
                <c:pt idx="6">
                  <c:v>49</c:v>
                </c:pt>
                <c:pt idx="7">
                  <c:v>46</c:v>
                </c:pt>
                <c:pt idx="8">
                  <c:v>45</c:v>
                </c:pt>
                <c:pt idx="9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F7-4B9B-B9C7-9EFABCBD60F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86189072"/>
        <c:axId val="569870688"/>
      </c:barChart>
      <c:catAx>
        <c:axId val="5861890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69870688"/>
        <c:crosses val="autoZero"/>
        <c:auto val="1"/>
        <c:lblAlgn val="ctr"/>
        <c:lblOffset val="100"/>
        <c:noMultiLvlLbl val="0"/>
      </c:catAx>
      <c:valAx>
        <c:axId val="569870688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86189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Autor!$B$1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Autor!$D$2:$D$11</c:f>
              <c:strCache>
                <c:ptCount val="10"/>
                <c:pt idx="0">
                  <c:v>materials science, multidisciplinary</c:v>
                </c:pt>
                <c:pt idx="1">
                  <c:v>physics, applied</c:v>
                </c:pt>
                <c:pt idx="2">
                  <c:v>physics, condensed matter</c:v>
                </c:pt>
                <c:pt idx="3">
                  <c:v>chemistry, analytical</c:v>
                </c:pt>
                <c:pt idx="4">
                  <c:v>chemistry, physical</c:v>
                </c:pt>
                <c:pt idx="5">
                  <c:v>biochemistry &amp; molecular biology</c:v>
                </c:pt>
                <c:pt idx="6">
                  <c:v>genetics &amp; heredity</c:v>
                </c:pt>
                <c:pt idx="7">
                  <c:v>mathematics</c:v>
                </c:pt>
                <c:pt idx="8">
                  <c:v>ecology</c:v>
                </c:pt>
                <c:pt idx="9">
                  <c:v>multidisciplinary sciences</c:v>
                </c:pt>
              </c:strCache>
            </c:strRef>
          </c:cat>
          <c:val>
            <c:numRef>
              <c:f>Autor!$B$2:$B$11</c:f>
              <c:numCache>
                <c:formatCode>General</c:formatCode>
                <c:ptCount val="10"/>
                <c:pt idx="0">
                  <c:v>134</c:v>
                </c:pt>
                <c:pt idx="1">
                  <c:v>102</c:v>
                </c:pt>
                <c:pt idx="2">
                  <c:v>86</c:v>
                </c:pt>
                <c:pt idx="3">
                  <c:v>70</c:v>
                </c:pt>
                <c:pt idx="4">
                  <c:v>64</c:v>
                </c:pt>
                <c:pt idx="5">
                  <c:v>59</c:v>
                </c:pt>
                <c:pt idx="6">
                  <c:v>49</c:v>
                </c:pt>
                <c:pt idx="7">
                  <c:v>46</c:v>
                </c:pt>
                <c:pt idx="8">
                  <c:v>45</c:v>
                </c:pt>
                <c:pt idx="9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BF-46E5-9D6F-707C3EB322A0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86189072"/>
        <c:axId val="569870688"/>
      </c:barChart>
      <c:catAx>
        <c:axId val="5861890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69870688"/>
        <c:crosses val="autoZero"/>
        <c:auto val="1"/>
        <c:lblAlgn val="ctr"/>
        <c:lblOffset val="100"/>
        <c:noMultiLvlLbl val="0"/>
      </c:catAx>
      <c:valAx>
        <c:axId val="569870688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86189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'Palavra-chave'!$B$1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'Palavra-chave'!$D$2:$D$11</c:f>
              <c:strCache>
                <c:ptCount val="10"/>
                <c:pt idx="0">
                  <c:v>exercise</c:v>
                </c:pt>
                <c:pt idx="1">
                  <c:v>autonomic nervous system</c:v>
                </c:pt>
                <c:pt idx="2">
                  <c:v>brazil</c:v>
                </c:pt>
                <c:pt idx="3">
                  <c:v>rehabilitation</c:v>
                </c:pt>
                <c:pt idx="4">
                  <c:v>crystallization</c:v>
                </c:pt>
                <c:pt idx="5">
                  <c:v>snake venom</c:v>
                </c:pt>
                <c:pt idx="6">
                  <c:v>taxonomy</c:v>
                </c:pt>
                <c:pt idx="7">
                  <c:v>obesity</c:v>
                </c:pt>
                <c:pt idx="8">
                  <c:v>resistance training</c:v>
                </c:pt>
                <c:pt idx="9">
                  <c:v>tungsten coil</c:v>
                </c:pt>
              </c:strCache>
            </c:strRef>
          </c:cat>
          <c:val>
            <c:numRef>
              <c:f>'Palavra-chave'!$B$2:$B$11</c:f>
              <c:numCache>
                <c:formatCode>General</c:formatCode>
                <c:ptCount val="10"/>
                <c:pt idx="0">
                  <c:v>17</c:v>
                </c:pt>
                <c:pt idx="1">
                  <c:v>14</c:v>
                </c:pt>
                <c:pt idx="2">
                  <c:v>14</c:v>
                </c:pt>
                <c:pt idx="3">
                  <c:v>12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  <c:pt idx="7">
                  <c:v>9</c:v>
                </c:pt>
                <c:pt idx="8">
                  <c:v>9</c:v>
                </c:pt>
                <c:pt idx="9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E2-48C7-8A7B-F707801752A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86189072"/>
        <c:axId val="569870688"/>
      </c:barChart>
      <c:catAx>
        <c:axId val="5861890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69870688"/>
        <c:crosses val="autoZero"/>
        <c:auto val="1"/>
        <c:lblAlgn val="ctr"/>
        <c:lblOffset val="100"/>
        <c:noMultiLvlLbl val="0"/>
      </c:catAx>
      <c:valAx>
        <c:axId val="569870688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86189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Instituições!$B$1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Instituições!$D$2:$D$11</c:f>
              <c:strCache>
                <c:ptCount val="10"/>
                <c:pt idx="0">
                  <c:v>University of Illinois</c:v>
                </c:pt>
                <c:pt idx="1">
                  <c:v>Wake Forest University</c:v>
                </c:pt>
                <c:pt idx="2">
                  <c:v>Ohio State University</c:v>
                </c:pt>
                <c:pt idx="3">
                  <c:v>University of Florida</c:v>
                </c:pt>
                <c:pt idx="4">
                  <c:v>University of Texas at San Antonio</c:v>
                </c:pt>
                <c:pt idx="5">
                  <c:v>Harvard University</c:v>
                </c:pt>
                <c:pt idx="6">
                  <c:v>University of Michigan</c:v>
                </c:pt>
                <c:pt idx="7">
                  <c:v>USDA Agricultural Research Service (ARS)</c:v>
                </c:pt>
                <c:pt idx="8">
                  <c:v>University of Massachusetts</c:v>
                </c:pt>
                <c:pt idx="9">
                  <c:v>Temple University</c:v>
                </c:pt>
              </c:strCache>
            </c:strRef>
          </c:cat>
          <c:val>
            <c:numRef>
              <c:f>Instituições!$B$2:$B$11</c:f>
              <c:numCache>
                <c:formatCode>General</c:formatCode>
                <c:ptCount val="10"/>
                <c:pt idx="0">
                  <c:v>67</c:v>
                </c:pt>
                <c:pt idx="1">
                  <c:v>35</c:v>
                </c:pt>
                <c:pt idx="2">
                  <c:v>29</c:v>
                </c:pt>
                <c:pt idx="3">
                  <c:v>29</c:v>
                </c:pt>
                <c:pt idx="4">
                  <c:v>29</c:v>
                </c:pt>
                <c:pt idx="5">
                  <c:v>27</c:v>
                </c:pt>
                <c:pt idx="6">
                  <c:v>24</c:v>
                </c:pt>
                <c:pt idx="7">
                  <c:v>23</c:v>
                </c:pt>
                <c:pt idx="8">
                  <c:v>21</c:v>
                </c:pt>
                <c:pt idx="9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7F-464D-AE1D-6E2929F1CFD7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Illinois!$B$17</c:f>
              <c:strCache>
                <c:ptCount val="1"/>
                <c:pt idx="0">
                  <c:v># Records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Illinois!$D$19:$D$28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Illinois!$B$19:$B$28</c:f>
              <c:numCache>
                <c:formatCode>General</c:formatCode>
                <c:ptCount val="10"/>
                <c:pt idx="0">
                  <c:v>8</c:v>
                </c:pt>
                <c:pt idx="1">
                  <c:v>10</c:v>
                </c:pt>
                <c:pt idx="2">
                  <c:v>13</c:v>
                </c:pt>
                <c:pt idx="3">
                  <c:v>16</c:v>
                </c:pt>
                <c:pt idx="4">
                  <c:v>12</c:v>
                </c:pt>
                <c:pt idx="5">
                  <c:v>2</c:v>
                </c:pt>
                <c:pt idx="6">
                  <c:v>1</c:v>
                </c:pt>
                <c:pt idx="7">
                  <c:v>1</c:v>
                </c:pt>
                <c:pt idx="8">
                  <c:v>2</c:v>
                </c:pt>
                <c:pt idx="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4F2-4FA2-A08D-0FF9FCB7B0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Illinois!$G$17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Illinois!$I$18:$I$27</c:f>
              <c:strCache>
                <c:ptCount val="10"/>
                <c:pt idx="0">
                  <c:v>cardiac &amp; cardiovascular systems</c:v>
                </c:pt>
                <c:pt idx="1">
                  <c:v>rehabilitation</c:v>
                </c:pt>
                <c:pt idx="2">
                  <c:v>sport sciences</c:v>
                </c:pt>
                <c:pt idx="3">
                  <c:v>surgery</c:v>
                </c:pt>
                <c:pt idx="4">
                  <c:v>physiology</c:v>
                </c:pt>
                <c:pt idx="5">
                  <c:v>chemistry, medicinal</c:v>
                </c:pt>
                <c:pt idx="6">
                  <c:v>biology</c:v>
                </c:pt>
                <c:pt idx="7">
                  <c:v>medicine, research &amp; experimental</c:v>
                </c:pt>
                <c:pt idx="8">
                  <c:v>multidisciplinary sciences</c:v>
                </c:pt>
                <c:pt idx="9">
                  <c:v>orthopedics</c:v>
                </c:pt>
              </c:strCache>
            </c:strRef>
          </c:cat>
          <c:val>
            <c:numRef>
              <c:f>Illinois!$G$18:$G$27</c:f>
              <c:numCache>
                <c:formatCode>General</c:formatCode>
                <c:ptCount val="10"/>
                <c:pt idx="0">
                  <c:v>17</c:v>
                </c:pt>
                <c:pt idx="1">
                  <c:v>12</c:v>
                </c:pt>
                <c:pt idx="2">
                  <c:v>6</c:v>
                </c:pt>
                <c:pt idx="3">
                  <c:v>6</c:v>
                </c:pt>
                <c:pt idx="4">
                  <c:v>5</c:v>
                </c:pt>
                <c:pt idx="5">
                  <c:v>4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A7-46C2-A318-3F6F4175D4D7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Illinois!$L$17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Illinois!$N$18:$N$27</c:f>
              <c:strCache>
                <c:ptCount val="10"/>
                <c:pt idx="0">
                  <c:v>BORGHI-SILVA, A</c:v>
                </c:pt>
                <c:pt idx="1">
                  <c:v>ARENA, R</c:v>
                </c:pt>
                <c:pt idx="2">
                  <c:v>MENDES, RG</c:v>
                </c:pt>
                <c:pt idx="3">
                  <c:v>TRIMER, R</c:v>
                </c:pt>
                <c:pt idx="4">
                  <c:v>CATAI, AM</c:v>
                </c:pt>
                <c:pt idx="5">
                  <c:v>BONJORNO, JC</c:v>
                </c:pt>
                <c:pt idx="6">
                  <c:v>DI THOMMAZO-LUPORINI, L</c:v>
                </c:pt>
                <c:pt idx="7">
                  <c:v>PHILLIPS, SA</c:v>
                </c:pt>
                <c:pt idx="8">
                  <c:v>CARUSO, FCR</c:v>
                </c:pt>
                <c:pt idx="9">
                  <c:v>SIMOES, RP</c:v>
                </c:pt>
              </c:strCache>
            </c:strRef>
          </c:cat>
          <c:val>
            <c:numRef>
              <c:f>Illinois!$L$18:$L$27</c:f>
              <c:numCache>
                <c:formatCode>General</c:formatCode>
                <c:ptCount val="10"/>
                <c:pt idx="0">
                  <c:v>48</c:v>
                </c:pt>
                <c:pt idx="1">
                  <c:v>47</c:v>
                </c:pt>
                <c:pt idx="2">
                  <c:v>20</c:v>
                </c:pt>
                <c:pt idx="3">
                  <c:v>12</c:v>
                </c:pt>
                <c:pt idx="4">
                  <c:v>11</c:v>
                </c:pt>
                <c:pt idx="5">
                  <c:v>10</c:v>
                </c:pt>
                <c:pt idx="6">
                  <c:v>9</c:v>
                </c:pt>
                <c:pt idx="7">
                  <c:v>9</c:v>
                </c:pt>
                <c:pt idx="8">
                  <c:v>8</c:v>
                </c:pt>
                <c:pt idx="9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7B-475A-B190-B2FABE54B36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0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3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4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5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6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7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8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9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4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5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6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7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8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9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0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567DD43D-0AD9-4AC5-A8E7-23D914F9A4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BB2BE93-B0FB-405B-96A4-4E62F35CEC4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FAEFB4-2E3E-4F1A-84C4-150DF81B3630}" type="datetimeFigureOut">
              <a:rPr lang="pt-BR" smtClean="0"/>
              <a:t>12/03/2019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31CC414-7C2E-47DA-ACCF-89D061006B1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39788BB-CA15-4ECC-840F-0BA60AB026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A1FE9C-1110-45B4-AF76-23A5EBFC96A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64214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3508CA-46D3-4C37-91F8-2232D50641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585A670-E8B0-4813-BE89-6FE913FC7D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2BFEA9F-4FB0-4BC2-BFAF-65A5A64705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D129A4-FE62-4314-AF3E-40D2EA627DF3}" type="datetimeFigureOut">
              <a:rPr lang="pt-BR" smtClean="0"/>
              <a:t>12/03/2019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0EB738D-FD37-4B62-A88D-E69F5EB38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E6B69C5-58BB-4980-A415-F9DC9ECD6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DADF85-4BAE-4996-9848-C08F05B456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4932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61C8D8-5CDD-42C7-899C-10D586209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4E038D0-B0A0-47BB-BC35-AF95511492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9BD60C1-A303-4000-95CD-B4F9991D46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12/03/2019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C077098-9183-4D86-8624-B9B3649D1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EB4118D-8B90-4A1B-98D3-2B36DFA86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1013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A5888C0-264D-4D19-B5EF-6A5101557B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C085566-8DEC-4AA5-AAFE-C379FEBCC7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674E429-0635-4621-B970-F0870B904B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12/03/2019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E99EA12-C186-4D43-A4B4-1F09A9042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B952C28-619D-4E26-8E22-133CF358F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7293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D02408-A5A8-41D6-93F9-0E1DF9D07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14BF4D2-C1E7-46B7-BE7A-E7342D5EA3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6BE2333-BDC1-4796-9B84-BD8BFC568F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12/03/2019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EB14D8A-AC69-4317-BFFC-268C7E2D0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20A5095-C94E-4968-9048-5AB0A830D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5151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09BD29-FC06-4D6F-8A9F-00188DA19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DC1E6A5-0883-4EFF-9D10-362C44177A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6E75043-35C9-44B2-BC35-BD50890369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12/03/2019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18FF212-37FD-4C07-BC09-A1E46079A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99831DC-0303-42F9-9E3B-6605D9EA4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6700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66F57A-AE5D-40E3-A6B2-65FFAED60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19521AD-B847-4759-8C39-BE7F41DAFB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2D1B613-7DFA-4A26-A01C-7E023B4AAE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AAC2D94-DB8B-4954-B027-9B09CF580C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12/03/2019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6970426-9EDE-4297-A043-15204BC1C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CD2DACF-844F-49E5-BCEA-3BCBCC361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5080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984152-00E1-456A-A75D-A6C777296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7CFD734-AB23-43F1-9476-EDDF8ECB23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B0EBFD6-282F-4197-971C-EEDD4DEFD4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31831F0-B54D-4E32-8C48-85FB392C22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0E2EB79-429E-4555-89DD-9D2B4AF8EA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26E8B8F-5FF6-4B36-AB81-3F6E25029E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D129A4-FE62-4314-AF3E-40D2EA627DF3}" type="datetimeFigureOut">
              <a:rPr lang="pt-BR" smtClean="0"/>
              <a:t>12/03/2019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051F98D5-0020-4F59-BEFD-ADA224FD9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F5F6203-AD7A-495C-9CDC-4C067E14D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DADF85-4BAE-4996-9848-C08F05B456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6682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7FA788-73DE-493A-8F32-95C90FDFA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000" b="1"/>
            </a:lvl1pPr>
          </a:lstStyle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819498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8DC066B1-5B68-48A2-A052-D424678112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12/03/2019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E920DB5-1A77-4FBE-A800-208D6BFFE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0700394-BABF-42E5-8A85-A18BFF95A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9347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E87B1C-EE6E-46BA-9635-CA560DEFA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F3B07AF-6723-474F-BDF2-EC75F3D699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3DB9CB9-CBAA-42FE-85D2-F5A986DDCB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31A1D10-D259-4548-9268-1381A2C935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12/03/2019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42960FD-EE1F-4BA8-A90A-1A3E00861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F420A1A-4022-4F23-A894-D03E2C21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3730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73BF50-EFCD-4530-87AC-C5CBEB0A3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94EFB6B5-588B-440F-8986-93419778D8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6045695-B4C0-402D-8F59-89C0BA9DDD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BF31E9-BA18-4FFC-90D0-D571856B9B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3/12/2019</a:t>
            </a:fld>
            <a:endParaRPr lang="en-US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AA331A5-915E-42EC-ABA2-76C30E7A1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2CB02DA-9E33-4101-A457-AA310A6D0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270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43345B4-8343-46F3-ADDB-7C2E04C7B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672" y="54180"/>
            <a:ext cx="11352146" cy="8293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9DCCFBA9-0394-4DE1-8E50-8C4C7A145966}"/>
              </a:ext>
            </a:extLst>
          </p:cNvPr>
          <p:cNvSpPr/>
          <p:nvPr userDrawn="1"/>
        </p:nvSpPr>
        <p:spPr>
          <a:xfrm>
            <a:off x="9858714" y="6509419"/>
            <a:ext cx="725212" cy="29440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b="1" dirty="0">
                <a:solidFill>
                  <a:schemeClr val="tx1"/>
                </a:solidFill>
                <a:latin typeface="Open Sans"/>
              </a:rPr>
              <a:t>SPDI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92411FB-D4A6-4C7D-B594-BC3504D747E0}"/>
              </a:ext>
            </a:extLst>
          </p:cNvPr>
          <p:cNvSpPr/>
          <p:nvPr userDrawn="1"/>
        </p:nvSpPr>
        <p:spPr>
          <a:xfrm>
            <a:off x="10636476" y="6508604"/>
            <a:ext cx="725212" cy="2952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b="1" dirty="0">
                <a:solidFill>
                  <a:schemeClr val="tx1"/>
                </a:solidFill>
                <a:latin typeface="Open Sans" panose="020B0606030504020204"/>
              </a:rPr>
              <a:t>SRInter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24E579F7-C1AC-467F-9898-47A248DD9727}"/>
              </a:ext>
            </a:extLst>
          </p:cNvPr>
          <p:cNvSpPr/>
          <p:nvPr userDrawn="1"/>
        </p:nvSpPr>
        <p:spPr>
          <a:xfrm>
            <a:off x="11414238" y="6508604"/>
            <a:ext cx="725212" cy="295216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b="1" dirty="0">
                <a:solidFill>
                  <a:schemeClr val="bg1"/>
                </a:solidFill>
                <a:latin typeface="Open Sans" panose="020B0606030504020204"/>
              </a:rPr>
              <a:t>UFSCar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34A053F8-B9AC-4029-850C-836521C586BB}"/>
              </a:ext>
            </a:extLst>
          </p:cNvPr>
          <p:cNvSpPr/>
          <p:nvPr userDrawn="1"/>
        </p:nvSpPr>
        <p:spPr>
          <a:xfrm>
            <a:off x="52550" y="6509419"/>
            <a:ext cx="4561472" cy="29440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400" b="0" dirty="0">
                <a:solidFill>
                  <a:schemeClr val="tx1"/>
                </a:solidFill>
                <a:latin typeface="Open Sans" panose="020B0606030504020204"/>
              </a:rPr>
              <a:t>Fonte: </a:t>
            </a:r>
            <a:r>
              <a:rPr lang="pt-BR" sz="1400" b="0" dirty="0" err="1">
                <a:solidFill>
                  <a:schemeClr val="tx1"/>
                </a:solidFill>
                <a:latin typeface="Open Sans" panose="020B0606030504020204"/>
              </a:rPr>
              <a:t>WoS</a:t>
            </a:r>
            <a:r>
              <a:rPr lang="pt-BR" sz="1400" b="0" dirty="0">
                <a:solidFill>
                  <a:schemeClr val="tx1"/>
                </a:solidFill>
                <a:latin typeface="Open Sans" panose="020B0606030504020204"/>
              </a:rPr>
              <a:t>, dados coletados em 21/02/2019</a:t>
            </a:r>
          </a:p>
        </p:txBody>
      </p:sp>
    </p:spTree>
    <p:extLst>
      <p:ext uri="{BB962C8B-B14F-4D97-AF65-F5344CB8AC3E}">
        <p14:creationId xmlns:p14="http://schemas.microsoft.com/office/powerpoint/2010/main" val="3453336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7" r:id="rId9"/>
    <p:sldLayoutId id="2147483948" r:id="rId10"/>
    <p:sldLayoutId id="21474839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tx1"/>
          </a:solidFill>
          <a:latin typeface="Open Sans" panose="020B0606030504020204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00664B-6438-4A55-8BF1-3D23CDDF1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na Web </a:t>
            </a:r>
            <a:r>
              <a:rPr lang="pt-BR" sz="2000" dirty="0" err="1"/>
              <a:t>of</a:t>
            </a:r>
            <a:r>
              <a:rPr lang="pt-BR" sz="2000" dirty="0"/>
              <a:t> Science, em colaboração internacional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1C57B0F2-D40D-455A-A22F-49D16F5413EC}"/>
              </a:ext>
            </a:extLst>
          </p:cNvPr>
          <p:cNvSpPr/>
          <p:nvPr/>
        </p:nvSpPr>
        <p:spPr>
          <a:xfrm rot="5400000">
            <a:off x="2633328" y="3384575"/>
            <a:ext cx="829341" cy="60960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817A6A0E-9CDA-47AF-BAA7-1478E9B16A0C}"/>
              </a:ext>
            </a:extLst>
          </p:cNvPr>
          <p:cNvSpPr txBox="1"/>
          <p:nvPr/>
        </p:nvSpPr>
        <p:spPr>
          <a:xfrm>
            <a:off x="425182" y="883519"/>
            <a:ext cx="1134163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2000" dirty="0">
                <a:latin typeface="Open Sans" panose="020B0606030504020204"/>
              </a:rPr>
              <a:t>Busca realizada na Web </a:t>
            </a:r>
            <a:r>
              <a:rPr lang="pt-BR" sz="2000" dirty="0" err="1">
                <a:latin typeface="Open Sans" panose="020B0606030504020204"/>
              </a:rPr>
              <a:t>of</a:t>
            </a:r>
            <a:r>
              <a:rPr lang="pt-BR" sz="2000" dirty="0">
                <a:latin typeface="Open Sans" panose="020B0606030504020204"/>
              </a:rPr>
              <a:t> Science em 21/02/2019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pt-BR" sz="2000" dirty="0">
              <a:latin typeface="Open Sans" panose="020B0606030504020204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2000" dirty="0">
                <a:latin typeface="Open Sans" panose="020B0606030504020204"/>
              </a:rPr>
              <a:t>Total: 20063 </a:t>
            </a:r>
            <a:r>
              <a:rPr lang="pt-BR" sz="2000" dirty="0" err="1">
                <a:latin typeface="Open Sans" panose="020B0606030504020204"/>
              </a:rPr>
              <a:t>papers</a:t>
            </a:r>
            <a:endParaRPr lang="pt-BR" sz="2000" dirty="0">
              <a:latin typeface="Open Sans" panose="020B0606030504020204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pt-BR" sz="2000" dirty="0">
              <a:latin typeface="Open Sans" panose="020B0606030504020204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2000" dirty="0" err="1">
                <a:latin typeface="Open Sans" panose="020B0606030504020204"/>
              </a:rPr>
              <a:t>Article</a:t>
            </a:r>
            <a:r>
              <a:rPr lang="pt-BR" sz="2000" dirty="0">
                <a:latin typeface="Open Sans" panose="020B0606030504020204"/>
              </a:rPr>
              <a:t>, </a:t>
            </a:r>
            <a:r>
              <a:rPr lang="pt-BR" sz="2000" dirty="0" err="1">
                <a:latin typeface="Open Sans" panose="020B0606030504020204"/>
              </a:rPr>
              <a:t>Letters</a:t>
            </a:r>
            <a:r>
              <a:rPr lang="pt-BR" sz="2000" dirty="0">
                <a:latin typeface="Open Sans" panose="020B0606030504020204"/>
              </a:rPr>
              <a:t>, Notes, Reviews (</a:t>
            </a:r>
            <a:r>
              <a:rPr lang="pt-BR" sz="2000" dirty="0" err="1">
                <a:latin typeface="Open Sans" panose="020B0606030504020204"/>
              </a:rPr>
              <a:t>Proceedings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excluded</a:t>
            </a:r>
            <a:r>
              <a:rPr lang="pt-BR" sz="2000" dirty="0">
                <a:latin typeface="Open Sans" panose="020B0606030504020204"/>
              </a:rPr>
              <a:t>): 16364 </a:t>
            </a:r>
            <a:r>
              <a:rPr lang="pt-BR" sz="2000" dirty="0" err="1">
                <a:latin typeface="Open Sans" panose="020B0606030504020204"/>
              </a:rPr>
              <a:t>papers</a:t>
            </a:r>
            <a:endParaRPr lang="pt-BR" sz="2000" dirty="0">
              <a:latin typeface="Open Sans" panose="020B0606030504020204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pt-BR" sz="2000" dirty="0">
              <a:latin typeface="Open Sans" panose="020B0606030504020204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2000" dirty="0">
                <a:latin typeface="Open Sans" panose="020B0606030504020204"/>
              </a:rPr>
              <a:t>Expressão de busca utilizada disponível em http://spdi.ufscar.</a:t>
            </a:r>
            <a:r>
              <a:rPr lang="pt-BR" sz="2000" dirty="0"/>
              <a:t>br/</a:t>
            </a:r>
            <a:endParaRPr lang="pt-BR" sz="2000" dirty="0">
              <a:latin typeface="Open Sans" panose="020B0606030504020204"/>
            </a:endParaRPr>
          </a:p>
        </p:txBody>
      </p:sp>
    </p:spTree>
    <p:extLst>
      <p:ext uri="{BB962C8B-B14F-4D97-AF65-F5344CB8AC3E}">
        <p14:creationId xmlns:p14="http://schemas.microsoft.com/office/powerpoint/2010/main" val="30692963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</a:t>
            </a:r>
            <a:r>
              <a:rPr lang="pt-BR" dirty="0" err="1"/>
              <a:t>University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Illinois, </a:t>
            </a:r>
            <a:r>
              <a:rPr lang="pt-BR" sz="2000" dirty="0"/>
              <a:t>por autor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A245DF4A-AD7A-4992-B1E6-2156EC4EF1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2775135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39452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</a:t>
            </a:r>
            <a:r>
              <a:rPr lang="pt-BR" dirty="0"/>
              <a:t>Wake Forest </a:t>
            </a:r>
            <a:r>
              <a:rPr lang="pt-BR" dirty="0" err="1"/>
              <a:t>University</a:t>
            </a:r>
            <a:r>
              <a:rPr lang="pt-BR" dirty="0"/>
              <a:t>, </a:t>
            </a:r>
            <a:r>
              <a:rPr lang="pt-BR" sz="2000" dirty="0"/>
              <a:t>por ano</a:t>
            </a: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9D9AB660-1FE5-4D3F-A9DB-BD196B44F4D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9693697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151748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</a:t>
            </a:r>
            <a:r>
              <a:rPr lang="pt-BR" dirty="0"/>
              <a:t>com Wake Forest </a:t>
            </a:r>
            <a:r>
              <a:rPr lang="pt-BR" dirty="0" err="1"/>
              <a:t>University</a:t>
            </a:r>
            <a:r>
              <a:rPr lang="pt-BR" dirty="0"/>
              <a:t>, </a:t>
            </a:r>
            <a:r>
              <a:rPr lang="pt-BR" sz="2000" dirty="0"/>
              <a:t>por área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23772F7C-8135-4C97-8A51-47CC2E8D85C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880250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528097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</a:t>
            </a:r>
            <a:r>
              <a:rPr lang="pt-BR" dirty="0"/>
              <a:t>Wake Forest </a:t>
            </a:r>
            <a:r>
              <a:rPr lang="pt-BR" dirty="0" err="1"/>
              <a:t>University</a:t>
            </a:r>
            <a:r>
              <a:rPr lang="pt-BR" dirty="0"/>
              <a:t>, </a:t>
            </a:r>
            <a:r>
              <a:rPr lang="pt-BR" sz="2000" dirty="0"/>
              <a:t>por autor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439DA47D-ABD2-43D6-8EB0-E97277F48DE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918532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299828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</a:t>
            </a:r>
            <a:r>
              <a:rPr lang="pt-BR" dirty="0"/>
              <a:t>Ohio </a:t>
            </a:r>
            <a:r>
              <a:rPr lang="pt-BR" dirty="0" err="1"/>
              <a:t>State</a:t>
            </a:r>
            <a:r>
              <a:rPr lang="pt-BR" dirty="0"/>
              <a:t> </a:t>
            </a:r>
            <a:r>
              <a:rPr lang="pt-BR" dirty="0" err="1"/>
              <a:t>University</a:t>
            </a:r>
            <a:r>
              <a:rPr lang="pt-BR" sz="2000" dirty="0"/>
              <a:t>, por ano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2D80213B-C524-4B4E-9A41-AD8581609F6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776953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858724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</a:t>
            </a:r>
            <a:r>
              <a:rPr lang="pt-BR" dirty="0"/>
              <a:t>com Ohio </a:t>
            </a:r>
            <a:r>
              <a:rPr lang="pt-BR" dirty="0" err="1"/>
              <a:t>State</a:t>
            </a:r>
            <a:r>
              <a:rPr lang="pt-BR" dirty="0"/>
              <a:t> </a:t>
            </a:r>
            <a:r>
              <a:rPr lang="pt-BR" dirty="0" err="1"/>
              <a:t>University</a:t>
            </a:r>
            <a:r>
              <a:rPr lang="pt-BR" dirty="0"/>
              <a:t>, </a:t>
            </a:r>
            <a:r>
              <a:rPr lang="pt-BR" sz="2000" dirty="0"/>
              <a:t>por área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C94B4AC-FA4F-463A-8F9F-E558077F1D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8274804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503262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</a:t>
            </a:r>
            <a:r>
              <a:rPr lang="pt-BR" dirty="0"/>
              <a:t>Ohio </a:t>
            </a:r>
            <a:r>
              <a:rPr lang="pt-BR" dirty="0" err="1"/>
              <a:t>State</a:t>
            </a:r>
            <a:r>
              <a:rPr lang="pt-BR" dirty="0"/>
              <a:t> </a:t>
            </a:r>
            <a:r>
              <a:rPr lang="pt-BR" dirty="0" err="1"/>
              <a:t>University</a:t>
            </a:r>
            <a:r>
              <a:rPr lang="pt-BR" dirty="0"/>
              <a:t>, </a:t>
            </a:r>
            <a:r>
              <a:rPr lang="pt-BR" sz="2000" dirty="0"/>
              <a:t>por autor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9627A5C3-A1C3-442D-9D93-53E27D37437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9464514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179395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</a:t>
            </a:r>
            <a:r>
              <a:rPr lang="pt-BR" dirty="0" err="1"/>
              <a:t>University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Florida</a:t>
            </a:r>
            <a:r>
              <a:rPr lang="pt-BR" sz="2000" dirty="0"/>
              <a:t>, por ano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0C8FBF6F-7D53-4BAD-A87E-E2720B32B6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5979381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351257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</a:t>
            </a:r>
            <a:r>
              <a:rPr lang="pt-BR" dirty="0"/>
              <a:t>com </a:t>
            </a:r>
            <a:r>
              <a:rPr lang="pt-BR" dirty="0" err="1"/>
              <a:t>University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Florida, </a:t>
            </a:r>
            <a:r>
              <a:rPr lang="pt-BR" sz="2000" dirty="0"/>
              <a:t>por área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85C43C66-31C4-44E1-9EA0-65A659693A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9508051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94132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</a:t>
            </a:r>
            <a:r>
              <a:rPr lang="pt-BR" dirty="0" err="1"/>
              <a:t>University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Florida, </a:t>
            </a:r>
            <a:r>
              <a:rPr lang="pt-BR" sz="2000" dirty="0"/>
              <a:t>por autor</a:t>
            </a:r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258121BF-00C7-4B94-AC2E-895DF85B1C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404538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08739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00664B-6438-4A55-8BF1-3D23CDDF1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internacional, por país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D9033485-D8A6-4126-B6DB-3234B7358C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1980032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112618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</a:t>
            </a:r>
            <a:r>
              <a:rPr lang="pt-BR" dirty="0" err="1"/>
              <a:t>University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Texas </a:t>
            </a:r>
            <a:r>
              <a:rPr lang="pt-BR" dirty="0" err="1"/>
              <a:t>at</a:t>
            </a:r>
            <a:r>
              <a:rPr lang="pt-BR" dirty="0"/>
              <a:t> San Antonio</a:t>
            </a:r>
            <a:r>
              <a:rPr lang="pt-BR" sz="2000" dirty="0"/>
              <a:t>, por ano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D118C83F-7428-4BB5-A66D-895A1DC9ED6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0569711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652672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</a:t>
            </a:r>
            <a:r>
              <a:rPr lang="pt-BR" dirty="0"/>
              <a:t>com </a:t>
            </a:r>
            <a:r>
              <a:rPr lang="pt-BR" dirty="0" err="1"/>
              <a:t>University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Texas </a:t>
            </a:r>
            <a:r>
              <a:rPr lang="pt-BR" dirty="0" err="1"/>
              <a:t>at</a:t>
            </a:r>
            <a:r>
              <a:rPr lang="pt-BR" dirty="0"/>
              <a:t> San Antonio, </a:t>
            </a:r>
            <a:r>
              <a:rPr lang="pt-BR" sz="2000" dirty="0"/>
              <a:t>por área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35D54DAE-FE17-4A59-BA11-3E97EF6F71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448078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704800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</a:t>
            </a:r>
            <a:r>
              <a:rPr lang="pt-BR" dirty="0" err="1"/>
              <a:t>University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Texas </a:t>
            </a:r>
            <a:r>
              <a:rPr lang="pt-BR" dirty="0" err="1"/>
              <a:t>at</a:t>
            </a:r>
            <a:r>
              <a:rPr lang="pt-BR" dirty="0"/>
              <a:t> San Antonio,</a:t>
            </a:r>
            <a:br>
              <a:rPr lang="pt-BR" dirty="0"/>
            </a:br>
            <a:r>
              <a:rPr lang="pt-BR" sz="2000" dirty="0"/>
              <a:t>por autor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677A6617-1C94-4C6F-BB04-77536913A4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182018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537637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Agrupar 17">
            <a:extLst>
              <a:ext uri="{FF2B5EF4-FFF2-40B4-BE49-F238E27FC236}">
                <a16:creationId xmlns:a16="http://schemas.microsoft.com/office/drawing/2014/main" id="{7976DED0-609F-4DA4-9FE9-CF783015C145}"/>
              </a:ext>
            </a:extLst>
          </p:cNvPr>
          <p:cNvGrpSpPr/>
          <p:nvPr/>
        </p:nvGrpSpPr>
        <p:grpSpPr>
          <a:xfrm>
            <a:off x="-2" y="-1"/>
            <a:ext cx="12181492" cy="6847247"/>
            <a:chOff x="-2" y="-1"/>
            <a:chExt cx="12181492" cy="6847247"/>
          </a:xfrm>
          <a:solidFill>
            <a:schemeClr val="bg1"/>
          </a:solidFill>
        </p:grpSpPr>
        <p:grpSp>
          <p:nvGrpSpPr>
            <p:cNvPr id="19" name="Agrupar 18">
              <a:extLst>
                <a:ext uri="{FF2B5EF4-FFF2-40B4-BE49-F238E27FC236}">
                  <a16:creationId xmlns:a16="http://schemas.microsoft.com/office/drawing/2014/main" id="{E16FB194-A412-4AD8-9E53-490C1057A5E1}"/>
                </a:ext>
              </a:extLst>
            </p:cNvPr>
            <p:cNvGrpSpPr/>
            <p:nvPr/>
          </p:nvGrpSpPr>
          <p:grpSpPr>
            <a:xfrm>
              <a:off x="-2" y="2365744"/>
              <a:ext cx="12181369" cy="4481502"/>
              <a:chOff x="-2" y="2365744"/>
              <a:chExt cx="12181369" cy="4481502"/>
            </a:xfrm>
            <a:grpFill/>
          </p:grpSpPr>
          <p:sp>
            <p:nvSpPr>
              <p:cNvPr id="22" name="Retângulo 21">
                <a:extLst>
                  <a:ext uri="{FF2B5EF4-FFF2-40B4-BE49-F238E27FC236}">
                    <a16:creationId xmlns:a16="http://schemas.microsoft.com/office/drawing/2014/main" id="{D936A578-C1A1-4B13-A084-B0DBA5A1F6A6}"/>
                  </a:ext>
                </a:extLst>
              </p:cNvPr>
              <p:cNvSpPr/>
              <p:nvPr/>
            </p:nvSpPr>
            <p:spPr>
              <a:xfrm rot="5400000">
                <a:off x="5676011" y="341892"/>
                <a:ext cx="829341" cy="12181367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" name="Retângulo 22">
                <a:extLst>
                  <a:ext uri="{FF2B5EF4-FFF2-40B4-BE49-F238E27FC236}">
                    <a16:creationId xmlns:a16="http://schemas.microsoft.com/office/drawing/2014/main" id="{C5816D09-4EAC-4360-997D-FF9BA91A5C26}"/>
                  </a:ext>
                </a:extLst>
              </p:cNvPr>
              <p:cNvSpPr/>
              <p:nvPr/>
            </p:nvSpPr>
            <p:spPr>
              <a:xfrm>
                <a:off x="0" y="2365744"/>
                <a:ext cx="829341" cy="2105246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" name="Retângulo 23">
                <a:extLst>
                  <a:ext uri="{FF2B5EF4-FFF2-40B4-BE49-F238E27FC236}">
                    <a16:creationId xmlns:a16="http://schemas.microsoft.com/office/drawing/2014/main" id="{CFAE87B3-9736-46BE-8028-9D1F9C88C57E}"/>
                  </a:ext>
                </a:extLst>
              </p:cNvPr>
              <p:cNvSpPr/>
              <p:nvPr/>
            </p:nvSpPr>
            <p:spPr>
              <a:xfrm>
                <a:off x="11352026" y="2365744"/>
                <a:ext cx="829341" cy="2105246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452FB54A-BDFE-4E9C-8675-C399AD9103BF}"/>
                </a:ext>
              </a:extLst>
            </p:cNvPr>
            <p:cNvSpPr/>
            <p:nvPr/>
          </p:nvSpPr>
          <p:spPr>
            <a:xfrm>
              <a:off x="0" y="1"/>
              <a:ext cx="414672" cy="883518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14C99F2B-1D9B-4797-A697-285E27454C92}"/>
                </a:ext>
              </a:extLst>
            </p:cNvPr>
            <p:cNvSpPr/>
            <p:nvPr/>
          </p:nvSpPr>
          <p:spPr>
            <a:xfrm>
              <a:off x="11766818" y="-1"/>
              <a:ext cx="414672" cy="883519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2" name="Título 1">
            <a:extLst>
              <a:ext uri="{FF2B5EF4-FFF2-40B4-BE49-F238E27FC236}">
                <a16:creationId xmlns:a16="http://schemas.microsoft.com/office/drawing/2014/main" id="{A66ED242-DB48-42EB-967E-7FA556E3599D}"/>
              </a:ext>
            </a:extLst>
          </p:cNvPr>
          <p:cNvSpPr txBox="1">
            <a:spLocks/>
          </p:cNvSpPr>
          <p:nvPr/>
        </p:nvSpPr>
        <p:spPr>
          <a:xfrm>
            <a:off x="829341" y="53164"/>
            <a:ext cx="10522685" cy="6751672"/>
          </a:xfrm>
          <a:prstGeom prst="rect">
            <a:avLst/>
          </a:prstGeom>
          <a:noFill/>
          <a:ln w="31750" cap="sq">
            <a:noFill/>
            <a:miter lim="800000"/>
          </a:ln>
        </p:spPr>
        <p:txBody>
          <a:bodyPr vert="horz" lIns="182880" tIns="182880" rIns="182880" bIns="18288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 cap="all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pt-BR" sz="3200" b="1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UFSCar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Universidade Federal de São Carlos</a:t>
            </a:r>
          </a:p>
          <a:p>
            <a:pPr algn="l">
              <a:lnSpc>
                <a:spcPct val="100000"/>
              </a:lnSpc>
            </a:pPr>
            <a:endParaRPr lang="pt-BR" cap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pt-BR" sz="3200" b="1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SPDI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Secretaria Geral de Planejamento e Desenvolvimento Institucionais</a:t>
            </a:r>
          </a:p>
          <a:p>
            <a:pPr algn="l">
              <a:lnSpc>
                <a:spcPct val="100000"/>
              </a:lnSpc>
            </a:pPr>
            <a:endParaRPr lang="pt-BR" cap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pt-BR" sz="3200" b="1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SRInter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Secretaria Geral de Relações Internacionais</a:t>
            </a:r>
          </a:p>
          <a:p>
            <a:pPr algn="l">
              <a:lnSpc>
                <a:spcPct val="100000"/>
              </a:lnSpc>
            </a:pPr>
            <a:endParaRPr lang="pt-BR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endParaRPr lang="pt-BR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endParaRPr lang="pt-BR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pt-BR" b="1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Planejamento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Leandro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Innocentini</a:t>
            </a: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Lopes de Faria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Maria Estela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Antonioli</a:t>
            </a: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Pisani</a:t>
            </a: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Canevarolo</a:t>
            </a:r>
            <a:endParaRPr lang="pt-BR" cap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endParaRPr lang="pt-BR" cap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pt-BR" b="1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Execução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Felipe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Nachabe</a:t>
            </a: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dos Santos</a:t>
            </a:r>
          </a:p>
        </p:txBody>
      </p:sp>
    </p:spTree>
    <p:extLst>
      <p:ext uri="{BB962C8B-B14F-4D97-AF65-F5344CB8AC3E}">
        <p14:creationId xmlns:p14="http://schemas.microsoft.com/office/powerpoint/2010/main" val="1762385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instituições dos EUA, por ano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89A96E24-5230-41BE-BFCB-89CACA26BD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7781463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90441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instituições </a:t>
            </a:r>
            <a:r>
              <a:rPr lang="pt-BR" dirty="0"/>
              <a:t>dos EUA, </a:t>
            </a:r>
            <a:r>
              <a:rPr lang="pt-BR" sz="2000" dirty="0"/>
              <a:t>por área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912B90C1-E529-427D-B199-62140F3366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8265272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17243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instituições </a:t>
            </a:r>
            <a:r>
              <a:rPr lang="pt-BR" dirty="0"/>
              <a:t>dos EUA, </a:t>
            </a:r>
            <a:r>
              <a:rPr lang="pt-BR" sz="2000" dirty="0"/>
              <a:t>por autor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2211D8FC-EA7C-42E3-8A35-EF7FC602946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9202896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30202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ítulo 22">
            <a:extLst>
              <a:ext uri="{FF2B5EF4-FFF2-40B4-BE49-F238E27FC236}">
                <a16:creationId xmlns:a16="http://schemas.microsoft.com/office/drawing/2014/main" id="{A0ED7597-D9D7-4EFA-BB10-40EEF810A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instituições </a:t>
            </a:r>
            <a:r>
              <a:rPr lang="pt-BR" dirty="0"/>
              <a:t>dos EUA, </a:t>
            </a:r>
            <a:r>
              <a:rPr lang="pt-BR" sz="2000" dirty="0"/>
              <a:t>por palavra-chave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FBF9F354-08E5-4612-88E0-325F75AFCC8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179806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95011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19538D-87B3-4287-B7B0-94EC3EC6A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672" y="54180"/>
            <a:ext cx="11352146" cy="829339"/>
          </a:xfrm>
        </p:spPr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instituições dos EUA, por instituição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37F1F0A4-D7FF-4016-855B-6FA90FD947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4902238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7695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</a:t>
            </a:r>
            <a:r>
              <a:rPr lang="pt-BR" dirty="0" err="1"/>
              <a:t>University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Illinois</a:t>
            </a:r>
            <a:r>
              <a:rPr lang="pt-BR" sz="2000" dirty="0"/>
              <a:t>, por ano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EBB93D37-9171-4B9C-8F63-96DF13A31E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1333180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44933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</a:t>
            </a:r>
            <a:r>
              <a:rPr lang="pt-BR" dirty="0"/>
              <a:t>com </a:t>
            </a:r>
            <a:r>
              <a:rPr lang="pt-BR" dirty="0" err="1"/>
              <a:t>University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Illinois, </a:t>
            </a:r>
            <a:r>
              <a:rPr lang="pt-BR" sz="2000" dirty="0"/>
              <a:t>por área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1ECA5C07-73A4-4D28-BFB1-44658771EE0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0140251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0582783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ersonalizada 2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417</TotalTime>
  <Words>342</Words>
  <Application>Microsoft Office PowerPoint</Application>
  <PresentationFormat>Widescreen</PresentationFormat>
  <Paragraphs>46</Paragraphs>
  <Slides>23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8" baseType="lpstr">
      <vt:lpstr>Arial</vt:lpstr>
      <vt:lpstr>Calibri</vt:lpstr>
      <vt:lpstr>Open Sans</vt:lpstr>
      <vt:lpstr>Wingdings</vt:lpstr>
      <vt:lpstr>Tema do Office</vt:lpstr>
      <vt:lpstr>Publicações da UFSCar na Web of Science, em colaboração internacional</vt:lpstr>
      <vt:lpstr>Publicações da UFSCar em colaboração internacional, por país</vt:lpstr>
      <vt:lpstr>Publicações da UFSCar em colaboração com instituições dos EUA, por ano</vt:lpstr>
      <vt:lpstr>Publicações da UFSCar em colaboração com instituições dos EUA, por área</vt:lpstr>
      <vt:lpstr>Publicações da UFSCar em colaboração com instituições dos EUA, por autor</vt:lpstr>
      <vt:lpstr>Publicações da UFSCar em colaboração com instituições dos EUA, por palavra-chave</vt:lpstr>
      <vt:lpstr>Publicações da UFSCar em colaboração com instituições dos EUA, por instituição</vt:lpstr>
      <vt:lpstr>Publicações da UFSCar em colaboração com University of Illinois, por ano</vt:lpstr>
      <vt:lpstr>Publicações da UFSCar em colaboração com University of Illinois, por área</vt:lpstr>
      <vt:lpstr>Publicações da UFSCar em colaboração com University of Illinois, por autor</vt:lpstr>
      <vt:lpstr>Publicações da UFSCar em colaboração com Wake Forest University, por ano</vt:lpstr>
      <vt:lpstr>Publicações da UFSCar em colaboração com Wake Forest University, por área</vt:lpstr>
      <vt:lpstr>Publicações da UFSCar em colaboração com Wake Forest University, por autor</vt:lpstr>
      <vt:lpstr>Publicações da UFSCar em colaboração com Ohio State University, por ano</vt:lpstr>
      <vt:lpstr>Publicações da UFSCar em colaboração com Ohio State University, por área</vt:lpstr>
      <vt:lpstr>Publicações da UFSCar em colaboração com Ohio State University, por autor</vt:lpstr>
      <vt:lpstr>Publicações da UFSCar em colaboração com University of Florida, por ano</vt:lpstr>
      <vt:lpstr>Publicações da UFSCar em colaboração com University of Florida, por área</vt:lpstr>
      <vt:lpstr>Publicações da UFSCar em colaboração com University of Florida, por autor</vt:lpstr>
      <vt:lpstr>Publicações da UFSCar em colaboração com University of Texas at San Antonio, por ano</vt:lpstr>
      <vt:lpstr>Publicações da UFSCar em colaboração com University of Texas at San Antonio, por área</vt:lpstr>
      <vt:lpstr>Publicações da UFSCar em colaboração com University of Texas at San Antonio, por autor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Leandro Innocentini Lopes de Faria</dc:creator>
  <cp:lastModifiedBy>SPDI UFSCar</cp:lastModifiedBy>
  <cp:revision>65</cp:revision>
  <dcterms:created xsi:type="dcterms:W3CDTF">2018-06-12T14:18:58Z</dcterms:created>
  <dcterms:modified xsi:type="dcterms:W3CDTF">2019-03-12T12:50:53Z</dcterms:modified>
</cp:coreProperties>
</file>